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62850" cy="10696575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04" y="-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1855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User-supplied MAXSTRUST FUNDRAISING PACK 2026.pdf, pages 1 and 7, for turquoise/yellow design inspiration, website, charity registration number and email. Original logo supplied by user as MT_Logo_2026.png. Blank white writing areas intentionally allow supporters to personalise the poster.</a:t>
            </a:r>
          </a:p>
          <a:p>
            <a:r>
              <a:rPr lang="en-GB"/>
              <a:t>Decorative border: AI-generated artwork in the charity colour palette. Logo and charity information retained from supplied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28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age-49563cbc53105d95f7f504a99f67ffab.jpg"/>
          <p:cNvPicPr>
            <a:picLocks noChangeAspect="1"/>
          </p:cNvPicPr>
          <p:nvPr/>
        </p:nvPicPr>
        <p:blipFill>
          <a:blip r:embed="rId3"/>
          <a:srcRect t="2855" b="2855"/>
          <a:stretch>
            <a:fillRect/>
          </a:stretch>
        </p:blipFill>
        <p:spPr>
          <a:xfrm>
            <a:off x="0" y="0"/>
            <a:ext cx="7562850" cy="10696575"/>
          </a:xfrm>
          <a:prstGeom prst="rect">
            <a:avLst/>
          </a:prstGeom>
        </p:spPr>
      </p:pic>
      <p:sp>
        <p:nvSpPr>
          <p:cNvPr id="2" name="Fundraising headline">
            <a:extLst>
              <a:ext uri="{FF2B5EF4-FFF2-40B4-BE49-F238E27FC236}">
                <a16:creationId xmlns:a16="http://schemas.microsoft.com/office/drawing/2014/main" id="{06F197CA-E893-4B92-80CA-226F404EBCAF}"/>
              </a:ext>
            </a:extLst>
          </p:cNvPr>
          <p:cNvSpPr>
            <a:spLocks noGrp="1"/>
          </p:cNvSpPr>
          <p:nvPr/>
        </p:nvSpPr>
        <p:spPr>
          <a:xfrm rot="21420000">
            <a:off x="1428750" y="276225"/>
            <a:ext cx="4705350" cy="11239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ctr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GB" sz="3675" b="1" dirty="0">
                <a:solidFill>
                  <a:srgbClr val="00A6C7"/>
                </a:solidFill>
                <a:latin typeface="Arial"/>
                <a:ea typeface="Arial"/>
                <a:cs typeface="Arial"/>
              </a:rPr>
              <a:t>I’m raising
money for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400300" y="1562100"/>
            <a:ext cx="2762250" cy="1526857"/>
          </a:xfrm>
          <a:prstGeom prst="rect">
            <a:avLst/>
          </a:prstGeom>
        </p:spPr>
      </p:pic>
      <p:sp>
        <p:nvSpPr>
          <p:cNvPr id="4" name="Support band">
            <a:extLst>
              <a:ext uri="{FF2B5EF4-FFF2-40B4-BE49-F238E27FC236}">
                <a16:creationId xmlns:a16="http://schemas.microsoft.com/office/drawing/2014/main" id="{862FBCD7-37F1-4F5F-850B-44F5BE5576F6}"/>
              </a:ext>
            </a:extLst>
          </p:cNvPr>
          <p:cNvSpPr>
            <a:spLocks noGrp="1"/>
          </p:cNvSpPr>
          <p:nvPr/>
        </p:nvSpPr>
        <p:spPr>
          <a:xfrm rot="21480000">
            <a:off x="904875" y="3305175"/>
            <a:ext cx="5753100" cy="542925"/>
          </a:xfrm>
          <a:prstGeom prst="rect">
            <a:avLst/>
          </a:prstGeom>
          <a:solidFill>
            <a:srgbClr val="FFDF2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Support message">
            <a:extLst>
              <a:ext uri="{FF2B5EF4-FFF2-40B4-BE49-F238E27FC236}">
                <a16:creationId xmlns:a16="http://schemas.microsoft.com/office/drawing/2014/main" id="{994E8CBF-B8A0-4AF5-8948-0FFAA5BAFEF0}"/>
              </a:ext>
            </a:extLst>
          </p:cNvPr>
          <p:cNvSpPr>
            <a:spLocks noGrp="1"/>
          </p:cNvSpPr>
          <p:nvPr/>
        </p:nvSpPr>
        <p:spPr>
          <a:xfrm rot="21480000">
            <a:off x="952500" y="3400425"/>
            <a:ext cx="5657850" cy="4000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ctr">
              <a:defRPr sz="21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2400" b="1">
                <a:solidFill>
                  <a:srgbClr val="174A57"/>
                </a:solidFill>
                <a:latin typeface="Arial"/>
                <a:ea typeface="Arial"/>
                <a:cs typeface="Arial"/>
              </a:rPr>
              <a:t>Cheer me on &amp; chip in!</a:t>
            </a:r>
          </a:p>
        </p:txBody>
      </p:sp>
      <p:sp>
        <p:nvSpPr>
          <p:cNvPr id="6" name="Name label">
            <a:extLst>
              <a:ext uri="{FF2B5EF4-FFF2-40B4-BE49-F238E27FC236}">
                <a16:creationId xmlns:a16="http://schemas.microsoft.com/office/drawing/2014/main" id="{D2B63FCA-EA79-49B9-B7FB-BA91563FAE7E}"/>
              </a:ext>
            </a:extLst>
          </p:cNvPr>
          <p:cNvSpPr>
            <a:spLocks noGrp="1"/>
          </p:cNvSpPr>
          <p:nvPr/>
        </p:nvSpPr>
        <p:spPr>
          <a:xfrm>
            <a:off x="809625" y="3971925"/>
            <a:ext cx="5943600" cy="3238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Hello! My name / our team</a:t>
            </a:r>
          </a:p>
        </p:txBody>
      </p:sp>
      <p:sp>
        <p:nvSpPr>
          <p:cNvPr id="7" name="Name writing line">
            <a:extLst>
              <a:ext uri="{FF2B5EF4-FFF2-40B4-BE49-F238E27FC236}">
                <a16:creationId xmlns:a16="http://schemas.microsoft.com/office/drawing/2014/main" id="{56C48F69-01D5-408C-8989-78FCE8B160A8}"/>
              </a:ext>
            </a:extLst>
          </p:cNvPr>
          <p:cNvSpPr>
            <a:spLocks noGrp="1"/>
          </p:cNvSpPr>
          <p:nvPr/>
        </p:nvSpPr>
        <p:spPr>
          <a:xfrm>
            <a:off x="809625" y="47053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Activity label">
            <a:extLst>
              <a:ext uri="{FF2B5EF4-FFF2-40B4-BE49-F238E27FC236}">
                <a16:creationId xmlns:a16="http://schemas.microsoft.com/office/drawing/2014/main" id="{C8D03121-4B2A-49AB-B5D9-B8A1105B3B7D}"/>
              </a:ext>
            </a:extLst>
          </p:cNvPr>
          <p:cNvSpPr>
            <a:spLocks noGrp="1"/>
          </p:cNvSpPr>
          <p:nvPr/>
        </p:nvSpPr>
        <p:spPr>
          <a:xfrm>
            <a:off x="809625" y="4914900"/>
            <a:ext cx="5943600" cy="3238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Here’s what I’m doing</a:t>
            </a:r>
          </a:p>
        </p:txBody>
      </p:sp>
      <p:sp>
        <p:nvSpPr>
          <p:cNvPr id="9" name="Activity writing line one">
            <a:extLst>
              <a:ext uri="{FF2B5EF4-FFF2-40B4-BE49-F238E27FC236}">
                <a16:creationId xmlns:a16="http://schemas.microsoft.com/office/drawing/2014/main" id="{13C857CC-D053-470A-9601-6131F4AF8F7C}"/>
              </a:ext>
            </a:extLst>
          </p:cNvPr>
          <p:cNvSpPr>
            <a:spLocks noGrp="1"/>
          </p:cNvSpPr>
          <p:nvPr/>
        </p:nvSpPr>
        <p:spPr>
          <a:xfrm>
            <a:off x="809625" y="56197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Activity writing line two">
            <a:extLst>
              <a:ext uri="{FF2B5EF4-FFF2-40B4-BE49-F238E27FC236}">
                <a16:creationId xmlns:a16="http://schemas.microsoft.com/office/drawing/2014/main" id="{6CC56662-3469-42B4-8360-F3812A021C8F}"/>
              </a:ext>
            </a:extLst>
          </p:cNvPr>
          <p:cNvSpPr>
            <a:spLocks noGrp="1"/>
          </p:cNvSpPr>
          <p:nvPr/>
        </p:nvSpPr>
        <p:spPr>
          <a:xfrm>
            <a:off x="809625" y="61150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When label">
            <a:extLst>
              <a:ext uri="{FF2B5EF4-FFF2-40B4-BE49-F238E27FC236}">
                <a16:creationId xmlns:a16="http://schemas.microsoft.com/office/drawing/2014/main" id="{DB49B339-3D0E-4194-8FF5-AFB6B83C4EA2}"/>
              </a:ext>
            </a:extLst>
          </p:cNvPr>
          <p:cNvSpPr>
            <a:spLocks noGrp="1"/>
          </p:cNvSpPr>
          <p:nvPr/>
        </p:nvSpPr>
        <p:spPr>
          <a:xfrm>
            <a:off x="809625" y="6334125"/>
            <a:ext cx="2724150" cy="30480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When</a:t>
            </a:r>
          </a:p>
        </p:txBody>
      </p:sp>
      <p:sp>
        <p:nvSpPr>
          <p:cNvPr id="12" name="When writing line">
            <a:extLst>
              <a:ext uri="{FF2B5EF4-FFF2-40B4-BE49-F238E27FC236}">
                <a16:creationId xmlns:a16="http://schemas.microsoft.com/office/drawing/2014/main" id="{860929C2-0022-4B85-9B82-C64C520A1AB9}"/>
              </a:ext>
            </a:extLst>
          </p:cNvPr>
          <p:cNvSpPr>
            <a:spLocks noGrp="1"/>
          </p:cNvSpPr>
          <p:nvPr/>
        </p:nvSpPr>
        <p:spPr>
          <a:xfrm>
            <a:off x="809625" y="7048500"/>
            <a:ext cx="2695575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Target label">
            <a:extLst>
              <a:ext uri="{FF2B5EF4-FFF2-40B4-BE49-F238E27FC236}">
                <a16:creationId xmlns:a16="http://schemas.microsoft.com/office/drawing/2014/main" id="{C1D8B05E-A62F-4E86-A5E9-7B47B2E7E0E2}"/>
              </a:ext>
            </a:extLst>
          </p:cNvPr>
          <p:cNvSpPr>
            <a:spLocks noGrp="1"/>
          </p:cNvSpPr>
          <p:nvPr/>
        </p:nvSpPr>
        <p:spPr>
          <a:xfrm>
            <a:off x="4038600" y="6334125"/>
            <a:ext cx="2724150" cy="30480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My fundraising goal</a:t>
            </a:r>
          </a:p>
        </p:txBody>
      </p:sp>
      <p:sp>
        <p:nvSpPr>
          <p:cNvPr id="14" name="Pound symbol">
            <a:extLst>
              <a:ext uri="{FF2B5EF4-FFF2-40B4-BE49-F238E27FC236}">
                <a16:creationId xmlns:a16="http://schemas.microsoft.com/office/drawing/2014/main" id="{4D975BE3-3145-4240-9E91-7A9CD2895041}"/>
              </a:ext>
            </a:extLst>
          </p:cNvPr>
          <p:cNvSpPr>
            <a:spLocks noGrp="1"/>
          </p:cNvSpPr>
          <p:nvPr/>
        </p:nvSpPr>
        <p:spPr>
          <a:xfrm>
            <a:off x="4038600" y="6724650"/>
            <a:ext cx="333375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175" b="0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4A57"/>
                </a:solidFill>
                <a:latin typeface="Arial"/>
                <a:ea typeface="Arial"/>
                <a:cs typeface="Arial"/>
              </a:rPr>
              <a:t>£</a:t>
            </a:r>
          </a:p>
        </p:txBody>
      </p:sp>
      <p:sp>
        <p:nvSpPr>
          <p:cNvPr id="15" name="Target writing line">
            <a:extLst>
              <a:ext uri="{FF2B5EF4-FFF2-40B4-BE49-F238E27FC236}">
                <a16:creationId xmlns:a16="http://schemas.microsoft.com/office/drawing/2014/main" id="{71C6CBEC-32DD-493B-8131-E0079DE6F4C9}"/>
              </a:ext>
            </a:extLst>
          </p:cNvPr>
          <p:cNvSpPr>
            <a:spLocks noGrp="1"/>
          </p:cNvSpPr>
          <p:nvPr/>
        </p:nvSpPr>
        <p:spPr>
          <a:xfrm>
            <a:off x="4400550" y="7048500"/>
            <a:ext cx="2352675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Location label">
            <a:extLst>
              <a:ext uri="{FF2B5EF4-FFF2-40B4-BE49-F238E27FC236}">
                <a16:creationId xmlns:a16="http://schemas.microsoft.com/office/drawing/2014/main" id="{B8445759-EE80-4533-B373-8204B531BFDA}"/>
              </a:ext>
            </a:extLst>
          </p:cNvPr>
          <p:cNvSpPr>
            <a:spLocks noGrp="1"/>
          </p:cNvSpPr>
          <p:nvPr/>
        </p:nvSpPr>
        <p:spPr>
          <a:xfrm>
            <a:off x="809625" y="7248525"/>
            <a:ext cx="5943600" cy="31432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Where</a:t>
            </a:r>
          </a:p>
        </p:txBody>
      </p:sp>
      <p:sp>
        <p:nvSpPr>
          <p:cNvPr id="17" name="Location writing line">
            <a:extLst>
              <a:ext uri="{FF2B5EF4-FFF2-40B4-BE49-F238E27FC236}">
                <a16:creationId xmlns:a16="http://schemas.microsoft.com/office/drawing/2014/main" id="{047F11EB-151A-4E18-ACFF-790D0D9EB274}"/>
              </a:ext>
            </a:extLst>
          </p:cNvPr>
          <p:cNvSpPr>
            <a:spLocks noGrp="1"/>
          </p:cNvSpPr>
          <p:nvPr/>
        </p:nvSpPr>
        <p:spPr>
          <a:xfrm>
            <a:off x="809625" y="79819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Donation label">
            <a:extLst>
              <a:ext uri="{FF2B5EF4-FFF2-40B4-BE49-F238E27FC236}">
                <a16:creationId xmlns:a16="http://schemas.microsoft.com/office/drawing/2014/main" id="{041507FC-7513-4BEF-8B37-37ED06C57FD4}"/>
              </a:ext>
            </a:extLst>
          </p:cNvPr>
          <p:cNvSpPr>
            <a:spLocks noGrp="1"/>
          </p:cNvSpPr>
          <p:nvPr/>
        </p:nvSpPr>
        <p:spPr>
          <a:xfrm>
            <a:off x="809625" y="8191500"/>
            <a:ext cx="5943600" cy="31432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defRPr sz="1800" b="1">
                <a:solidFill>
                  <a:srgbClr val="174A57"/>
                </a:solidFill>
                <a:latin typeface="Arial"/>
                <a:ea typeface="Arial"/>
                <a:cs typeface="Arial"/>
              </a:defRPr>
            </a:pPr>
            <a:r>
              <a:rPr lang="en-GB" sz="1725" b="1">
                <a:solidFill>
                  <a:srgbClr val="008CA8"/>
                </a:solidFill>
                <a:latin typeface="Arial"/>
                <a:ea typeface="Arial"/>
                <a:cs typeface="Arial"/>
              </a:rPr>
              <a:t>You can donate / sponsor me here</a:t>
            </a:r>
          </a:p>
        </p:txBody>
      </p:sp>
      <p:sp>
        <p:nvSpPr>
          <p:cNvPr id="19" name="Donation writing line">
            <a:extLst>
              <a:ext uri="{FF2B5EF4-FFF2-40B4-BE49-F238E27FC236}">
                <a16:creationId xmlns:a16="http://schemas.microsoft.com/office/drawing/2014/main" id="{70755B1B-0259-4DC3-817B-F4079E4F29C8}"/>
              </a:ext>
            </a:extLst>
          </p:cNvPr>
          <p:cNvSpPr>
            <a:spLocks noGrp="1"/>
          </p:cNvSpPr>
          <p:nvPr/>
        </p:nvSpPr>
        <p:spPr>
          <a:xfrm>
            <a:off x="809625" y="89344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" name="Donation writing line two">
            <a:extLst>
              <a:ext uri="{FF2B5EF4-FFF2-40B4-BE49-F238E27FC236}">
                <a16:creationId xmlns:a16="http://schemas.microsoft.com/office/drawing/2014/main" id="{A91BDD74-BC31-437A-8378-969B3D9942DF}"/>
              </a:ext>
            </a:extLst>
          </p:cNvPr>
          <p:cNvSpPr>
            <a:spLocks noGrp="1"/>
          </p:cNvSpPr>
          <p:nvPr/>
        </p:nvSpPr>
        <p:spPr>
          <a:xfrm>
            <a:off x="809625" y="9391650"/>
            <a:ext cx="5943600" cy="14287"/>
          </a:xfrm>
          <a:prstGeom prst="rect">
            <a:avLst/>
          </a:prstGeom>
          <a:solidFill>
            <a:srgbClr val="87C9D4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Thanks">
            <a:extLst>
              <a:ext uri="{FF2B5EF4-FFF2-40B4-BE49-F238E27FC236}">
                <a16:creationId xmlns:a16="http://schemas.microsoft.com/office/drawing/2014/main" id="{47A4EB1E-2681-4DA9-BD49-77FCA0037AE8}"/>
              </a:ext>
            </a:extLst>
          </p:cNvPr>
          <p:cNvSpPr>
            <a:spLocks noGrp="1"/>
          </p:cNvSpPr>
          <p:nvPr/>
        </p:nvSpPr>
        <p:spPr>
          <a:xfrm rot="21480000">
            <a:off x="857250" y="9696450"/>
            <a:ext cx="5848350" cy="4381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GB" sz="2400" b="1">
                <a:solidFill>
                  <a:srgbClr val="00A6C7"/>
                </a:solidFill>
                <a:latin typeface="Arial"/>
                <a:ea typeface="Arial"/>
                <a:cs typeface="Arial"/>
              </a:rPr>
              <a:t>A huge THANK YOU!</a:t>
            </a:r>
          </a:p>
        </p:txBody>
      </p:sp>
      <p:sp>
        <p:nvSpPr>
          <p:cNvPr id="23" name="Charity details">
            <a:extLst>
              <a:ext uri="{FF2B5EF4-FFF2-40B4-BE49-F238E27FC236}">
                <a16:creationId xmlns:a16="http://schemas.microsoft.com/office/drawing/2014/main" id="{168E5D04-8A9D-4651-AC06-6BD5972A0C83}"/>
              </a:ext>
            </a:extLst>
          </p:cNvPr>
          <p:cNvSpPr>
            <a:spLocks noGrp="1"/>
          </p:cNvSpPr>
          <p:nvPr/>
        </p:nvSpPr>
        <p:spPr>
          <a:xfrm>
            <a:off x="381000" y="10163175"/>
            <a:ext cx="6800850" cy="21907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GB" sz="1275" b="0">
                <a:solidFill>
                  <a:srgbClr val="174A57"/>
                </a:solidFill>
                <a:latin typeface="Arial"/>
                <a:ea typeface="Arial"/>
                <a:cs typeface="Arial"/>
              </a:rPr>
              <a:t>Registered charity number 1184081</a:t>
            </a:r>
          </a:p>
        </p:txBody>
      </p:sp>
      <p:sp>
        <p:nvSpPr>
          <p:cNvPr id="24" name="Contact">
            <a:extLst>
              <a:ext uri="{FF2B5EF4-FFF2-40B4-BE49-F238E27FC236}">
                <a16:creationId xmlns:a16="http://schemas.microsoft.com/office/drawing/2014/main" id="{F6578587-51D6-4735-8237-E6E290BED51D}"/>
              </a:ext>
            </a:extLst>
          </p:cNvPr>
          <p:cNvSpPr>
            <a:spLocks noGrp="1"/>
          </p:cNvSpPr>
          <p:nvPr/>
        </p:nvSpPr>
        <p:spPr>
          <a:xfrm>
            <a:off x="381000" y="10382250"/>
            <a:ext cx="6800850" cy="2095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ct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v-SE" sz="1200" b="0">
                <a:solidFill>
                  <a:srgbClr val="174A57"/>
                </a:solidFill>
                <a:latin typeface="Arial"/>
                <a:ea typeface="Arial"/>
                <a:cs typeface="Arial"/>
              </a:rPr>
              <a:t>maxtrust.org     hello@maxtrust.org</a:t>
            </a:r>
          </a:p>
        </p:txBody>
      </p:sp>
    </p:spTree>
    <p:extLst>
      <p:ext uri="{BB962C8B-B14F-4D97-AF65-F5344CB8AC3E}">
        <p14:creationId xmlns:p14="http://schemas.microsoft.com/office/powerpoint/2010/main" val="1645897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129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ChatGPT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Millard</dc:creator>
  <cp:lastModifiedBy>Helen Millard</cp:lastModifiedBy>
  <cp:revision>1</cp:revision>
  <dcterms:created xsi:type="dcterms:W3CDTF">2026-10-07T18:08:24Z</dcterms:created>
  <dcterms:modified xsi:type="dcterms:W3CDTF">2026-10-07T18:20:35Z</dcterms:modified>
</cp:coreProperties>
</file>